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5" r:id="rId1"/>
  </p:sldMasterIdLst>
  <p:notesMasterIdLst>
    <p:notesMasterId r:id="rId35"/>
  </p:notesMasterIdLst>
  <p:sldIdLst>
    <p:sldId id="256" r:id="rId2"/>
    <p:sldId id="315" r:id="rId3"/>
    <p:sldId id="316" r:id="rId4"/>
    <p:sldId id="317" r:id="rId5"/>
    <p:sldId id="337" r:id="rId6"/>
    <p:sldId id="318" r:id="rId7"/>
    <p:sldId id="338" r:id="rId8"/>
    <p:sldId id="319" r:id="rId9"/>
    <p:sldId id="339" r:id="rId10"/>
    <p:sldId id="320" r:id="rId11"/>
    <p:sldId id="321" r:id="rId12"/>
    <p:sldId id="340" r:id="rId13"/>
    <p:sldId id="322" r:id="rId14"/>
    <p:sldId id="323" r:id="rId15"/>
    <p:sldId id="324" r:id="rId16"/>
    <p:sldId id="341" r:id="rId17"/>
    <p:sldId id="342" r:id="rId18"/>
    <p:sldId id="325" r:id="rId19"/>
    <p:sldId id="343" r:id="rId20"/>
    <p:sldId id="326" r:id="rId21"/>
    <p:sldId id="327" r:id="rId22"/>
    <p:sldId id="328" r:id="rId23"/>
    <p:sldId id="329" r:id="rId24"/>
    <p:sldId id="330" r:id="rId25"/>
    <p:sldId id="332" r:id="rId26"/>
    <p:sldId id="333" r:id="rId27"/>
    <p:sldId id="334" r:id="rId28"/>
    <p:sldId id="335" r:id="rId29"/>
    <p:sldId id="336" r:id="rId30"/>
    <p:sldId id="331" r:id="rId31"/>
    <p:sldId id="346" r:id="rId32"/>
    <p:sldId id="294" r:id="rId33"/>
    <p:sldId id="29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DEB"/>
    <a:srgbClr val="F11BE2"/>
    <a:srgbClr val="F117E1"/>
    <a:srgbClr val="A80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C069C-B4DA-4B3B-BD4D-0E07FA86A7E6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064DF-DDBC-4DC7-8927-761B4DF20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1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064DF-DDBC-4DC7-8927-761B4DF20B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44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47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434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55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3475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20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92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7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0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20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94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7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4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04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63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2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4E30-6694-4EBD-99DC-804385F0BEE8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16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  <p:sldLayoutId id="2147483979" r:id="rId14"/>
    <p:sldLayoutId id="2147483980" r:id="rId15"/>
    <p:sldLayoutId id="21474839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E2034-0C83-4CA2-D803-48896A4B9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3756" y="1883261"/>
            <a:ext cx="10930180" cy="2262781"/>
          </a:xfrm>
        </p:spPr>
        <p:txBody>
          <a:bodyPr>
            <a:normAutofit fontScale="90000"/>
          </a:bodyPr>
          <a:lstStyle/>
          <a:p>
            <a:pPr algn="ctr"/>
            <a:br>
              <a:rPr lang="th-TH" b="1" dirty="0"/>
            </a:br>
            <a:br>
              <a:rPr lang="th-TH" b="1" dirty="0"/>
            </a:br>
            <a:br>
              <a:rPr lang="th-TH" b="1" dirty="0"/>
            </a:br>
            <a:br>
              <a:rPr lang="en-US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56E2E1-4DEA-ECA9-EA4C-5EC90D5C03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0830" y="6096351"/>
            <a:ext cx="5945188" cy="491062"/>
          </a:xfrm>
        </p:spPr>
        <p:txBody>
          <a:bodyPr>
            <a:normAutofit/>
          </a:bodyPr>
          <a:lstStyle/>
          <a:p>
            <a:r>
              <a:rPr lang="th-TH" sz="2400" b="1" dirty="0">
                <a:solidFill>
                  <a:srgbClr val="F117E1"/>
                </a:solidFill>
              </a:rPr>
              <a:t>กรมกิจการเด็กและเยาวชน กระทรวงพัฒนาสังคมและความมั่นคงของมนุษย์</a:t>
            </a:r>
            <a:endParaRPr lang="en-US" sz="2400" b="1" dirty="0">
              <a:solidFill>
                <a:srgbClr val="F117E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06373B-46CF-70FB-E624-76AC60828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089" y="5533210"/>
            <a:ext cx="1118238" cy="1126283"/>
          </a:xfrm>
          <a:prstGeom prst="flowChartConnector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4137" y="1160548"/>
            <a:ext cx="96894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latin typeface="TH SarabunIT๙" pitchFamily="34" charset="-34"/>
                <a:cs typeface="TH SarabunIT๙" pitchFamily="34" charset="-34"/>
              </a:rPr>
              <a:t>ระเบียบ หลักเกณฑ์ และคู่มือการดำเนินงาน</a:t>
            </a:r>
            <a:br>
              <a:rPr lang="th-TH" sz="4400" b="1" dirty="0">
                <a:latin typeface="TH SarabunIT๙" pitchFamily="34" charset="-34"/>
                <a:cs typeface="TH SarabunIT๙" pitchFamily="34" charset="-34"/>
              </a:rPr>
            </a:br>
            <a:r>
              <a:rPr lang="th-TH" sz="4400" b="1" dirty="0">
                <a:latin typeface="TH SarabunIT๙" pitchFamily="34" charset="-34"/>
                <a:cs typeface="TH SarabunIT๙" pitchFamily="34" charset="-34"/>
              </a:rPr>
              <a:t>โครงการเงินอุดหนุนเพื่อการเลี้ยงดูเด็กแรกเกิดผ่าน</a:t>
            </a:r>
            <a:r>
              <a:rPr lang="th-TH" sz="4400" b="1" dirty="0" err="1">
                <a:latin typeface="TH SarabunIT๙" pitchFamily="34" charset="-34"/>
                <a:cs typeface="TH SarabunIT๙" pitchFamily="34" charset="-34"/>
              </a:rPr>
              <a:t>ระบบดิจิทัล</a:t>
            </a:r>
            <a:br>
              <a:rPr lang="th-TH" sz="3600" dirty="0">
                <a:latin typeface="TH SarabunIT๙" pitchFamily="34" charset="-34"/>
                <a:cs typeface="TH SarabunIT๙" pitchFamily="34" charset="-34"/>
              </a:rPr>
            </a:br>
            <a:endParaRPr lang="en-US" sz="3600" dirty="0">
              <a:latin typeface="TH SarabunIT๙" pitchFamily="34" charset="-34"/>
              <a:cs typeface="TH SarabunIT๙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4709" y="2812873"/>
            <a:ext cx="85571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th-TH" sz="3600" dirty="0">
                <a:latin typeface="TH SarabunIT๙" pitchFamily="34" charset="-34"/>
                <a:cs typeface="TH SarabunIT๙" pitchFamily="34" charset="-34"/>
              </a:rPr>
              <a:t>ระเบียบกรมกิจการเด็กและเยาวชน ว่าด้วย</a:t>
            </a:r>
            <a:br>
              <a:rPr lang="th-TH" sz="3600" dirty="0">
                <a:latin typeface="TH SarabunIT๙" pitchFamily="34" charset="-34"/>
                <a:cs typeface="TH SarabunIT๙" pitchFamily="34" charset="-34"/>
              </a:rPr>
            </a:br>
            <a:r>
              <a:rPr lang="th-TH" sz="3600" dirty="0">
                <a:latin typeface="TH SarabunIT๙" pitchFamily="34" charset="-34"/>
                <a:cs typeface="TH SarabunIT๙" pitchFamily="34" charset="-34"/>
              </a:rPr>
              <a:t>การจ่ายเงินอุดหนุนเพื่อการเลี้ยงดูเด็กแรกเกิด พ.ศ. ๒๕๖๕</a:t>
            </a:r>
            <a:endParaRPr lang="en-US" sz="3600" dirty="0">
              <a:latin typeface="TH SarabunIT๙" pitchFamily="34" charset="-34"/>
              <a:cs typeface="TH SarabunIT๙" pitchFamily="34" charset="-34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th-TH" sz="3600" dirty="0">
                <a:latin typeface="TH SarabunIT๙" pitchFamily="34" charset="-34"/>
                <a:cs typeface="TH SarabunIT๙" pitchFamily="34" charset="-34"/>
              </a:rPr>
              <a:t>คู่มือการปฏิบัติงานโครงการเงินอุดหนุนเพื่อการเลี้ยงดูเด็กแรกเกิด</a:t>
            </a:r>
            <a:endParaRPr lang="en-US" sz="3600" dirty="0">
              <a:latin typeface="TH SarabunIT๙" pitchFamily="34" charset="-34"/>
              <a:cs typeface="TH SarabunIT๙" pitchFamily="34" charset="-34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3299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615E8FE-888C-4B85-935A-A737EAF9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484CE6E5-DFA4-40B7-83B0-F71C969E1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3" y="281210"/>
            <a:ext cx="10882612" cy="6348190"/>
          </a:xfrm>
        </p:spPr>
      </p:pic>
    </p:spTree>
    <p:extLst>
      <p:ext uri="{BB962C8B-B14F-4D97-AF65-F5344CB8AC3E}">
        <p14:creationId xmlns:p14="http://schemas.microsoft.com/office/powerpoint/2010/main" val="186543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FC07394-A7EE-472E-BD4F-D558BD8B7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5CA6653D-22E2-49E9-8AC2-DEFC82EB2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45" y="338280"/>
            <a:ext cx="9250802" cy="4001160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017F8D6C-3DD7-40D9-A39A-4F9D2E452D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9"/>
          <a:stretch/>
        </p:blipFill>
        <p:spPr>
          <a:xfrm>
            <a:off x="1707545" y="4316685"/>
            <a:ext cx="9186911" cy="220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04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3E6707D-E8EC-46C9-8E93-DF12EC553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6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9FB1F93-A932-4EC4-9E50-0CD611630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C84136B-6C9D-4708-9EDD-241D9E4117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00" t="32500" r="9718" b="12417"/>
          <a:stretch/>
        </p:blipFill>
        <p:spPr>
          <a:xfrm>
            <a:off x="297180" y="1264554"/>
            <a:ext cx="11739666" cy="46466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B33DFC8-A39D-4075-82BB-B4E0E0F38DDB}"/>
              </a:ext>
            </a:extLst>
          </p:cNvPr>
          <p:cNvSpPr txBox="1"/>
          <p:nvPr/>
        </p:nvSpPr>
        <p:spPr>
          <a:xfrm rot="943329">
            <a:off x="7832516" y="4055299"/>
            <a:ext cx="2127846" cy="46166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400" b="1" u="sng" dirty="0">
                <a:solidFill>
                  <a:schemeClr val="accent1"/>
                </a:solidFill>
              </a:rPr>
              <a:t>คำนวนรายได้เหมือนเดิม</a:t>
            </a:r>
          </a:p>
        </p:txBody>
      </p:sp>
    </p:spTree>
    <p:extLst>
      <p:ext uri="{BB962C8B-B14F-4D97-AF65-F5344CB8AC3E}">
        <p14:creationId xmlns:p14="http://schemas.microsoft.com/office/powerpoint/2010/main" val="3141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B84ABF4-2B6D-47FF-B83E-57351E9BE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965833A4-2223-4D89-943D-554182762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43" y="0"/>
            <a:ext cx="11722607" cy="6858000"/>
          </a:xfrm>
        </p:spPr>
      </p:pic>
    </p:spTree>
    <p:extLst>
      <p:ext uri="{BB962C8B-B14F-4D97-AF65-F5344CB8AC3E}">
        <p14:creationId xmlns:p14="http://schemas.microsoft.com/office/powerpoint/2010/main" val="3082832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A244640-D0F2-451F-80ED-9F861CC38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3CC1D655-74F2-4BAB-9C8C-A1B5C5CE0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27" y="508721"/>
            <a:ext cx="9881085" cy="5630822"/>
          </a:xfrm>
        </p:spPr>
      </p:pic>
    </p:spTree>
    <p:extLst>
      <p:ext uri="{BB962C8B-B14F-4D97-AF65-F5344CB8AC3E}">
        <p14:creationId xmlns:p14="http://schemas.microsoft.com/office/powerpoint/2010/main" val="2268790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0F06F49-6AD1-426E-932B-3E902D38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E14A5420-B858-415C-99D8-AA4186656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72"/>
          <a:stretch/>
        </p:blipFill>
        <p:spPr>
          <a:xfrm>
            <a:off x="182110" y="1606867"/>
            <a:ext cx="11827779" cy="2965133"/>
          </a:xfrm>
        </p:spPr>
      </p:pic>
    </p:spTree>
    <p:extLst>
      <p:ext uri="{BB962C8B-B14F-4D97-AF65-F5344CB8AC3E}">
        <p14:creationId xmlns:p14="http://schemas.microsoft.com/office/powerpoint/2010/main" val="393119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8C72812-CBE6-4423-9583-ABD3CA162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545" y="121190"/>
            <a:ext cx="8911687" cy="1280890"/>
          </a:xfrm>
        </p:spPr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9</a:t>
            </a: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3B169C7C-A720-4538-B4BE-DE94436A1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42" t="17647" r="16227" b="16101"/>
          <a:stretch/>
        </p:blipFill>
        <p:spPr>
          <a:xfrm>
            <a:off x="858838" y="761635"/>
            <a:ext cx="10635067" cy="54417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03492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0F06F49-6AD1-426E-932B-3E902D38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E14A5420-B858-415C-99D8-AA4186656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09"/>
          <a:stretch/>
        </p:blipFill>
        <p:spPr>
          <a:xfrm>
            <a:off x="193320" y="1238250"/>
            <a:ext cx="11805359" cy="3714751"/>
          </a:xfrm>
        </p:spPr>
      </p:pic>
    </p:spTree>
    <p:extLst>
      <p:ext uri="{BB962C8B-B14F-4D97-AF65-F5344CB8AC3E}">
        <p14:creationId xmlns:p14="http://schemas.microsoft.com/office/powerpoint/2010/main" val="3683945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919BC36-CE79-41BC-91F3-A32A5357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41061608-1502-4E66-8E51-35F458A55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910" y="2684151"/>
            <a:ext cx="10198702" cy="1489698"/>
          </a:xfrm>
        </p:spPr>
      </p:pic>
    </p:spTree>
    <p:extLst>
      <p:ext uri="{BB962C8B-B14F-4D97-AF65-F5344CB8AC3E}">
        <p14:creationId xmlns:p14="http://schemas.microsoft.com/office/powerpoint/2010/main" val="33514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C8ED74-A614-4631-83B0-7A9A80F5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285" y="168553"/>
            <a:ext cx="8911687" cy="1280890"/>
          </a:xfrm>
        </p:spPr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10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1A274BF-DC1D-4016-A272-F1AC69B928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43" t="17334" r="29313" b="12333"/>
          <a:stretch/>
        </p:blipFill>
        <p:spPr>
          <a:xfrm>
            <a:off x="1634490" y="129541"/>
            <a:ext cx="8755380" cy="65599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66518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BC78C62-B6E4-4249-A193-117B4AB62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A53A6928-3004-46DF-8AE2-5AA1DFEC5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075" y="114625"/>
            <a:ext cx="8205849" cy="6628750"/>
          </a:xfrm>
        </p:spPr>
      </p:pic>
    </p:spTree>
    <p:extLst>
      <p:ext uri="{BB962C8B-B14F-4D97-AF65-F5344CB8AC3E}">
        <p14:creationId xmlns:p14="http://schemas.microsoft.com/office/powerpoint/2010/main" val="1644603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70BC9FB-2C03-43D2-9751-6040C319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2C832678-2AC0-4ED9-9A59-3D8704EC9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30" y="704120"/>
            <a:ext cx="11612139" cy="4633690"/>
          </a:xfrm>
        </p:spPr>
      </p:pic>
    </p:spTree>
    <p:extLst>
      <p:ext uri="{BB962C8B-B14F-4D97-AF65-F5344CB8AC3E}">
        <p14:creationId xmlns:p14="http://schemas.microsoft.com/office/powerpoint/2010/main" val="2503516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C45B535-CC9F-4A72-86EC-2D6661C2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68A41B4D-006E-4DB3-9E72-A09E49349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6" y="995894"/>
            <a:ext cx="11340787" cy="2238796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63B2061-97DE-4C9F-B60D-51BE7E3AE6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2"/>
          <a:stretch/>
        </p:blipFill>
        <p:spPr>
          <a:xfrm>
            <a:off x="564186" y="3623310"/>
            <a:ext cx="11063628" cy="123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076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4B05417-1CAB-462D-BA1C-1BE50966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E5C538AA-E4AE-4A57-8427-EC178B8054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97" y="1372330"/>
            <a:ext cx="10911969" cy="1553750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F05B5D1-DE6D-4618-9C62-6E240D55AB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6"/>
          <a:stretch/>
        </p:blipFill>
        <p:spPr>
          <a:xfrm>
            <a:off x="592643" y="2647600"/>
            <a:ext cx="11130123" cy="197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14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93F3004-7335-4918-9121-2BEBD7F4B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181A57B5-C46D-48CD-80E7-F8BDA1E73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8"/>
          <a:stretch/>
        </p:blipFill>
        <p:spPr>
          <a:xfrm>
            <a:off x="1443931" y="261192"/>
            <a:ext cx="10215886" cy="4537710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65F52BCC-E404-4E61-BD79-D8AA5E60A0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3"/>
          <a:stretch/>
        </p:blipFill>
        <p:spPr>
          <a:xfrm>
            <a:off x="1443931" y="4798902"/>
            <a:ext cx="10215886" cy="157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007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5891419-A2FD-48DB-80B1-8DBCF1E0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948BE873-FB45-42EA-97D6-B48989825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06" y="162297"/>
            <a:ext cx="7287652" cy="5016778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6108D92-AF80-4A72-AAA3-68B16CA71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035" y="5252347"/>
            <a:ext cx="7487225" cy="120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50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37CF87F-72CA-41E8-9814-29DEFB15F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25F03097-24DC-4CF1-BF63-D5DB4F874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97" y="1621123"/>
            <a:ext cx="11118626" cy="3034004"/>
          </a:xfrm>
        </p:spPr>
      </p:pic>
    </p:spTree>
    <p:extLst>
      <p:ext uri="{BB962C8B-B14F-4D97-AF65-F5344CB8AC3E}">
        <p14:creationId xmlns:p14="http://schemas.microsoft.com/office/powerpoint/2010/main" val="3635522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F69EFD4-5093-4AFB-9F61-2C9F64AAD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F45948FD-80C5-4616-A749-9860E687F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88" y="1799468"/>
            <a:ext cx="11302810" cy="1938142"/>
          </a:xfrm>
        </p:spPr>
      </p:pic>
    </p:spTree>
    <p:extLst>
      <p:ext uri="{BB962C8B-B14F-4D97-AF65-F5344CB8AC3E}">
        <p14:creationId xmlns:p14="http://schemas.microsoft.com/office/powerpoint/2010/main" val="160054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763656E-DEEA-4074-B813-15B9EC37D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7D0F6211-7497-4970-B090-C054146BF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09" y="245829"/>
            <a:ext cx="9436670" cy="3865990"/>
          </a:xfrm>
        </p:spPr>
      </p:pic>
      <p:pic>
        <p:nvPicPr>
          <p:cNvPr id="6" name="ตัวแทนเนื้อหา 4">
            <a:extLst>
              <a:ext uri="{FF2B5EF4-FFF2-40B4-BE49-F238E27FC236}">
                <a16:creationId xmlns:a16="http://schemas.microsoft.com/office/drawing/2014/main" id="{7EBE2C5C-0FE0-4EF7-AF5E-83BF5BCD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09" y="4099064"/>
            <a:ext cx="9438430" cy="225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49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9B8AD07-E21A-4686-AAA9-CBB513E85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77D6159D-2656-41F9-9BB9-DCA1AAC6D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51" y="15875"/>
            <a:ext cx="9670497" cy="6842125"/>
          </a:xfrm>
        </p:spPr>
      </p:pic>
    </p:spTree>
    <p:extLst>
      <p:ext uri="{BB962C8B-B14F-4D97-AF65-F5344CB8AC3E}">
        <p14:creationId xmlns:p14="http://schemas.microsoft.com/office/powerpoint/2010/main" val="185041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DCF547-9E1F-4C77-8DFE-6A38CFCF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986DBA9E-DFE6-4EF6-B907-B2C9CB11A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48" y="74295"/>
            <a:ext cx="9482921" cy="6709410"/>
          </a:xfrm>
        </p:spPr>
      </p:pic>
    </p:spTree>
    <p:extLst>
      <p:ext uri="{BB962C8B-B14F-4D97-AF65-F5344CB8AC3E}">
        <p14:creationId xmlns:p14="http://schemas.microsoft.com/office/powerpoint/2010/main" val="3044962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486F296-8067-4BD5-8BA6-A90440EBD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D2B3D6F8-DC9D-4DD6-A704-8D3434B4B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56352"/>
            <a:ext cx="9599075" cy="3372648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C1FF0CE3-7D38-4805-804F-9E46833A7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82" y="3372648"/>
            <a:ext cx="9479557" cy="348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584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341E86-50A9-4D0D-B48C-705FDBCE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E51469A2-DBF1-455D-A27B-36721E242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15" y="-6985"/>
            <a:ext cx="9670497" cy="6842125"/>
          </a:xfrm>
        </p:spPr>
      </p:pic>
    </p:spTree>
    <p:extLst>
      <p:ext uri="{BB962C8B-B14F-4D97-AF65-F5344CB8AC3E}">
        <p14:creationId xmlns:p14="http://schemas.microsoft.com/office/powerpoint/2010/main" val="3164233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341E86-50A9-4D0D-B48C-705FDBCE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เนื้อหา 4">
            <a:extLst>
              <a:ext uri="{FF2B5EF4-FFF2-40B4-BE49-F238E27FC236}">
                <a16:creationId xmlns:a16="http://schemas.microsoft.com/office/drawing/2014/main" id="{013C6459-D31B-4B10-9D42-AC1D91982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ตัวแทนเนื้อหา 4">
            <a:extLst>
              <a:ext uri="{FF2B5EF4-FFF2-40B4-BE49-F238E27FC236}">
                <a16:creationId xmlns:a16="http://schemas.microsoft.com/office/drawing/2014/main" id="{C5046687-F071-4B88-9624-C911943E4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88" y="15875"/>
            <a:ext cx="9670497" cy="684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93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DAA29-64F8-F591-3B0E-264978500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8088"/>
            <a:ext cx="10515600" cy="1325563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DilleniaUPC (Headings)\"/>
              </a:rPr>
              <a:t>11. ช่องทางการติดต่อ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11.1) ศูนย์ปฏิบัติการโครงการเงินอุดหนุนเพื่อการเลี้ยงดูเด็กแรกเกิด (ศดร.)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กรมกิจการเด็กและเยาวชน (ดย.) 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-	เว็บไซต์กรมกิจการเด็กและเยาวชน </a:t>
            </a:r>
            <a:r>
              <a:rPr lang="en-US" sz="3200" dirty="0">
                <a:latin typeface="DilleniaUPC (Headings)\"/>
              </a:rPr>
              <a:t>https://www.dcy.go.th </a:t>
            </a:r>
            <a:br>
              <a:rPr lang="en-US" sz="3200" dirty="0">
                <a:latin typeface="DilleniaUPC (Headings)\"/>
              </a:rPr>
            </a:br>
            <a:r>
              <a:rPr lang="en-US" sz="3200" dirty="0">
                <a:latin typeface="DilleniaUPC (Headings)\"/>
              </a:rPr>
              <a:t>-	</a:t>
            </a:r>
            <a:r>
              <a:rPr lang="th-TH" sz="3200" dirty="0">
                <a:latin typeface="DilleniaUPC (Headings)\"/>
              </a:rPr>
              <a:t>หมายเลขโทรศัพท์ 08 2091 7245, 08 2037 9767, 08 3431 3533, 06 5731 3199, 0 2651 6534, 0 2651 6902, 0 2651 6920 หรือ 0 2651 7742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	-    แอปพลิเคชัน “เงินเด็ก” 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	11.2) สำนักงานเขตกรุงเทพมหานคร 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     11.3) องค์กรปกครองส่วนท้องถิ่น เมืองพัทยา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     11.4) สำนักงานพัฒนาสังคมและความมั่นคงของมนุษย์จังหวัด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11.5) ศูนย์ช่วยเหลือสังคม </a:t>
            </a:r>
            <a:r>
              <a:rPr lang="en-US" sz="3200" dirty="0">
                <a:latin typeface="DilleniaUPC (Headings)\"/>
              </a:rPr>
              <a:t>OSCC </a:t>
            </a:r>
            <a:r>
              <a:rPr lang="th-TH" sz="3200" dirty="0">
                <a:latin typeface="DilleniaUPC (Headings)\"/>
              </a:rPr>
              <a:t>โทร. 1300 ตลอด 24 ชั่วโมง</a:t>
            </a:r>
            <a:br>
              <a:rPr lang="th-TH" sz="3200" dirty="0">
                <a:latin typeface="DilleniaUPC (Headings)\"/>
              </a:rPr>
            </a:br>
            <a:br>
              <a:rPr lang="th-TH" sz="3200" dirty="0">
                <a:latin typeface="DilleniaUPC (Headings)\"/>
              </a:rPr>
            </a:br>
            <a:br>
              <a:rPr lang="th-TH" sz="3200" dirty="0">
                <a:latin typeface="DilleniaUPC (Headings)\"/>
              </a:rPr>
            </a:br>
            <a:endParaRPr lang="en-US" sz="3200" dirty="0">
              <a:latin typeface="DilleniaUPC (Headings)\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8244F2-E9E3-7D48-775D-72ADBF8F9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25" y="5895712"/>
            <a:ext cx="669664" cy="674482"/>
          </a:xfrm>
          <a:prstGeom prst="flowChartConnector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D26DD9-42F0-5BAE-1D35-43C472EB6D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628" y="5892654"/>
            <a:ext cx="665630" cy="6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93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DA6CB-78B0-A5DE-C168-EDD812307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439" y="2399644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th-TH" sz="6600" dirty="0">
                <a:solidFill>
                  <a:schemeClr val="tx1"/>
                </a:solidFill>
              </a:rPr>
              <a:t>ขอขอบคุณทุกท่าน</a:t>
            </a:r>
            <a:br>
              <a:rPr lang="th-TH" sz="6600" dirty="0">
                <a:solidFill>
                  <a:schemeClr val="tx1"/>
                </a:solidFill>
              </a:rPr>
            </a:br>
            <a:r>
              <a:rPr lang="en-US" altLang="zh-CN" sz="6600" dirty="0">
                <a:solidFill>
                  <a:schemeClr val="tx1"/>
                </a:solidFill>
              </a:rPr>
              <a:t>Thank You</a:t>
            </a:r>
            <a:endParaRPr lang="en-US" sz="66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C46172-53E5-F069-9B74-BA742A873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65" y="4676512"/>
            <a:ext cx="669664" cy="674482"/>
          </a:xfrm>
          <a:prstGeom prst="flowChartConnector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F1D69C-A24E-62C3-AD42-172D4AE4D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68" y="4673454"/>
            <a:ext cx="665630" cy="6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35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E007756-9B0E-47F4-9225-4EEACA2AE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6514193E-02FE-47B5-8529-063410281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334" y="106328"/>
            <a:ext cx="9291926" cy="3597344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584C739-02AD-4A84-AEC2-69BF96AB9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77" y="3682114"/>
            <a:ext cx="9280383" cy="298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3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562F1D4-C125-4185-B73F-291247F33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71C3B6CA-214B-4136-9585-F253AC6E38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043" y="3423962"/>
            <a:ext cx="9943400" cy="3410692"/>
          </a:xfr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0EA5014E-0DB6-42D3-9A92-18ADDFFC7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897" y="23346"/>
            <a:ext cx="5667693" cy="340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DED8BD1-A6E9-4C4F-9D42-B00F37A80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1F30E71C-A54D-4B74-BDFB-BAAFE33C9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891" y="306975"/>
            <a:ext cx="7929024" cy="5350875"/>
          </a:xfrm>
        </p:spPr>
      </p:pic>
      <p:pic>
        <p:nvPicPr>
          <p:cNvPr id="6" name="ตัวแทนเนื้อหา 4">
            <a:extLst>
              <a:ext uri="{FF2B5EF4-FFF2-40B4-BE49-F238E27FC236}">
                <a16:creationId xmlns:a16="http://schemas.microsoft.com/office/drawing/2014/main" id="{54B3CEB1-9946-4C30-B511-5494CDAD66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40"/>
          <a:stretch/>
        </p:blipFill>
        <p:spPr>
          <a:xfrm>
            <a:off x="2339891" y="5581319"/>
            <a:ext cx="7684219" cy="8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1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79CA58D-3CC3-4749-B8C5-51BBB6D4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4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8075ACB-6294-4B32-AA6A-66E3042B0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7B6445D3-F5EB-4C14-9696-703A5C5672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69" t="32833" r="26905" b="40834"/>
          <a:stretch/>
        </p:blipFill>
        <p:spPr>
          <a:xfrm>
            <a:off x="131445" y="1491258"/>
            <a:ext cx="11929110" cy="4145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5212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CC07BDA8-FA4F-4B31-A221-92510148DA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"/>
          <a:stretch/>
        </p:blipFill>
        <p:spPr>
          <a:xfrm>
            <a:off x="389589" y="1405890"/>
            <a:ext cx="11412821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73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90E95B3-730E-4495-9404-93E72ED49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4365" y="168772"/>
            <a:ext cx="8911687" cy="1280890"/>
          </a:xfrm>
        </p:spPr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5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7E9FD0F-FE32-4ED1-A841-D95529177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EA0014E-764E-4F68-919F-6C53F152A7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63" t="24500" r="11405" b="15500"/>
          <a:stretch/>
        </p:blipFill>
        <p:spPr>
          <a:xfrm>
            <a:off x="687388" y="946778"/>
            <a:ext cx="11067293" cy="5333635"/>
          </a:xfrm>
          <a:prstGeom prst="roundRect">
            <a:avLst>
              <a:gd name="adj" fmla="val 4167"/>
            </a:avLst>
          </a:prstGeom>
          <a:solidFill>
            <a:schemeClr val="accent2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1587404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626</TotalTime>
  <Words>54</Words>
  <Application>Microsoft Office PowerPoint</Application>
  <PresentationFormat>แบบจอกว้าง</PresentationFormat>
  <Paragraphs>14</Paragraphs>
  <Slides>33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33</vt:i4>
      </vt:variant>
    </vt:vector>
  </HeadingPairs>
  <TitlesOfParts>
    <vt:vector size="40" baseType="lpstr">
      <vt:lpstr>Arial</vt:lpstr>
      <vt:lpstr>Calibri</vt:lpstr>
      <vt:lpstr>Century Gothic</vt:lpstr>
      <vt:lpstr>DilleniaUPC (Headings)\</vt:lpstr>
      <vt:lpstr>TH SarabunIT๙</vt:lpstr>
      <vt:lpstr>Wingdings 3</vt:lpstr>
      <vt:lpstr>Wisp</vt:lpstr>
      <vt:lpstr>   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คู่มือ หน้า 4</vt:lpstr>
      <vt:lpstr>งานนำเสนอ PowerPoint</vt:lpstr>
      <vt:lpstr>คู่มือ หน้า 5</vt:lpstr>
      <vt:lpstr>งานนำเสนอ PowerPoint</vt:lpstr>
      <vt:lpstr>งานนำเสนอ PowerPoint</vt:lpstr>
      <vt:lpstr>คู่มือ หน้า 6</vt:lpstr>
      <vt:lpstr>งานนำเสนอ PowerPoint</vt:lpstr>
      <vt:lpstr>งานนำเสนอ PowerPoint</vt:lpstr>
      <vt:lpstr>งานนำเสนอ PowerPoint</vt:lpstr>
      <vt:lpstr>คู่มือ หน้า 9</vt:lpstr>
      <vt:lpstr>งานนำเสนอ PowerPoint</vt:lpstr>
      <vt:lpstr>งานนำเสนอ PowerPoint</vt:lpstr>
      <vt:lpstr>คู่มือ หน้า 10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11. ช่องทางการติดต่อ  11.1) ศูนย์ปฏิบัติการโครงการเงินอุดหนุนเพื่อการเลี้ยงดูเด็กแรกเกิด (ศดร.) กรมกิจการเด็กและเยาวชน (ดย.)  - เว็บไซต์กรมกิจการเด็กและเยาวชน https://www.dcy.go.th  - หมายเลขโทรศัพท์ 08 2091 7245, 08 2037 9767, 08 3431 3533, 06 5731 3199, 0 2651 6534, 0 2651 6902, 0 2651 6920 หรือ 0 2651 7742   -    แอปพลิเคชัน “เงินเด็ก”    11.2) สำนักงานเขตกรุงเทพมหานคร       11.3) องค์กรปกครองส่วนท้องถิ่น เมืองพัทยา      11.4) สำนักงานพัฒนาสังคมและความมั่นคงของมนุษย์จังหวัด  11.5) ศูนย์ช่วยเหลือสังคม OSCC โทร. 1300 ตลอด 24 ชั่วโมง   </vt:lpstr>
      <vt:lpstr>ขอขอบคุณทุกท่าน 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โครงการเงินอุดหนุนเพื่อการเลี้ยงดูเด็กแรกเกิด</dc:title>
  <dc:creator>งุงิ1234 ï</dc:creator>
  <cp:lastModifiedBy>DCY</cp:lastModifiedBy>
  <cp:revision>34</cp:revision>
  <dcterms:created xsi:type="dcterms:W3CDTF">2022-07-24T06:54:07Z</dcterms:created>
  <dcterms:modified xsi:type="dcterms:W3CDTF">2022-08-09T10:12:35Z</dcterms:modified>
</cp:coreProperties>
</file>